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C9485-CF88-4D78-8D33-9A94A9BB4B9C}" type="datetimeFigureOut">
              <a:rPr lang="it-IT" smtClean="0"/>
              <a:pPr/>
              <a:t>22/02/2012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9F85B-8E98-44F1-A96F-45AA04E9072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0814-BFA6-463A-8A5D-E90F56B235E0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17C1-F7A5-43F0-8A05-235E8427AB0C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C1CF-2535-469A-82F3-C9B07E812BE8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58B9-9658-440E-875C-C1D8F7059B4A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5817-E4FF-42FF-82D9-8DF2A2785CAC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E2AE-FA6B-46D6-B9DC-7739BC428EFA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F9EF-82FA-43DC-881C-EBF7CF1189FA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3B8-DBD7-43D7-B176-8E11DEA8E06E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8BC5-3D86-47CA-9B01-E4B0B19FC039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9249-2E75-4334-B402-96297720D48E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528E-CF6E-431C-ADBF-E845268DD7AF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4EA89-C9CE-43D1-897B-10B3612157FB}" type="datetime1">
              <a:rPr lang="it-IT" smtClean="0"/>
              <a:pPr/>
              <a:t>22/02/2012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DF6CC-3535-42EB-A15F-1BA1428D46A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COMUNE </a:t>
            </a:r>
            <a:r>
              <a:rPr lang="it-IT" sz="3200" dirty="0" err="1" smtClean="0"/>
              <a:t>DI</a:t>
            </a:r>
            <a:r>
              <a:rPr lang="it-IT" sz="3200" dirty="0" smtClean="0"/>
              <a:t> VERONA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263.964 abitanti  (</a:t>
            </a:r>
            <a:r>
              <a:rPr lang="it-IT" sz="2400" dirty="0" smtClean="0"/>
              <a:t>dati 2011)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84784"/>
            <a:ext cx="8147248" cy="489654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Dipendenti a tempo indeterminato		2.250</a:t>
            </a:r>
          </a:p>
          <a:p>
            <a:r>
              <a:rPr lang="it-IT" sz="2000" dirty="0" smtClean="0"/>
              <a:t>Dipendenti a tempo determinato		    119</a:t>
            </a:r>
          </a:p>
          <a:p>
            <a:r>
              <a:rPr lang="it-IT" sz="2000" dirty="0" smtClean="0"/>
              <a:t>Somministrazione lavoro			      41	</a:t>
            </a:r>
          </a:p>
          <a:p>
            <a:r>
              <a:rPr lang="it-IT" sz="2000" dirty="0" err="1" smtClean="0"/>
              <a:t>Co.Co.Co.</a:t>
            </a:r>
            <a:r>
              <a:rPr lang="it-IT" sz="2000" dirty="0" smtClean="0"/>
              <a:t>				        4	</a:t>
            </a:r>
          </a:p>
          <a:p>
            <a:endParaRPr lang="it-IT" sz="2000" dirty="0"/>
          </a:p>
          <a:p>
            <a:r>
              <a:rPr lang="it-IT" sz="2000" dirty="0" smtClean="0"/>
              <a:t>Dirigenti a tempo indeterminato                           43</a:t>
            </a:r>
          </a:p>
          <a:p>
            <a:r>
              <a:rPr lang="it-IT" sz="2000" dirty="0" smtClean="0"/>
              <a:t>Dirigenti a tempo determinato                              15</a:t>
            </a:r>
          </a:p>
          <a:p>
            <a:endParaRPr lang="it-IT" sz="2000" dirty="0"/>
          </a:p>
          <a:p>
            <a:r>
              <a:rPr lang="it-IT" sz="2000" dirty="0" smtClean="0">
                <a:solidFill>
                  <a:srgbClr val="FF0000"/>
                </a:solidFill>
              </a:rPr>
              <a:t>SPESA PER IL PERSONALE 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2009	(consuntivo)		</a:t>
            </a:r>
            <a:r>
              <a:rPr lang="it-IT" sz="2000" dirty="0" smtClean="0">
                <a:solidFill>
                  <a:srgbClr val="FF0000"/>
                </a:solidFill>
              </a:rPr>
              <a:t>105.067.512,00</a:t>
            </a:r>
            <a:endParaRPr lang="it-IT" sz="2000" dirty="0" smtClean="0">
              <a:solidFill>
                <a:srgbClr val="FF0000"/>
              </a:solidFill>
            </a:endParaRPr>
          </a:p>
          <a:p>
            <a:r>
              <a:rPr lang="it-IT" sz="2000" dirty="0" smtClean="0">
                <a:solidFill>
                  <a:srgbClr val="FF0000"/>
                </a:solidFill>
              </a:rPr>
              <a:t>2010	(consuntivo)		  </a:t>
            </a:r>
            <a:r>
              <a:rPr lang="it-IT" sz="2000" dirty="0" smtClean="0">
                <a:solidFill>
                  <a:srgbClr val="FF0000"/>
                </a:solidFill>
              </a:rPr>
              <a:t>96.283.266,00</a:t>
            </a:r>
            <a:endParaRPr lang="it-IT" sz="2000" dirty="0" smtClean="0">
              <a:solidFill>
                <a:srgbClr val="FF0000"/>
              </a:solidFill>
            </a:endParaRPr>
          </a:p>
          <a:p>
            <a:r>
              <a:rPr lang="it-IT" sz="2000" dirty="0" smtClean="0">
                <a:solidFill>
                  <a:srgbClr val="FF0000"/>
                </a:solidFill>
              </a:rPr>
              <a:t>2011	(preconsuntivo)		  </a:t>
            </a:r>
            <a:r>
              <a:rPr lang="it-IT" sz="2000" dirty="0" smtClean="0">
                <a:solidFill>
                  <a:srgbClr val="FF0000"/>
                </a:solidFill>
              </a:rPr>
              <a:t>95.984.992,00</a:t>
            </a:r>
            <a:endParaRPr lang="it-IT" sz="2000" dirty="0" smtClean="0">
              <a:solidFill>
                <a:srgbClr val="FF0000"/>
              </a:solidFill>
            </a:endParaRPr>
          </a:p>
          <a:p>
            <a:r>
              <a:rPr lang="it-IT" sz="2000" dirty="0" smtClean="0">
                <a:solidFill>
                  <a:srgbClr val="FF0000"/>
                </a:solidFill>
              </a:rPr>
              <a:t>2012	(preventivo</a:t>
            </a:r>
            <a:r>
              <a:rPr lang="it-IT" sz="2000" dirty="0" smtClean="0">
                <a:solidFill>
                  <a:srgbClr val="FF0000"/>
                </a:solidFill>
              </a:rPr>
              <a:t>)		  95.135.906,00</a:t>
            </a:r>
            <a:endParaRPr lang="it-IT" sz="2000" dirty="0" smtClean="0">
              <a:solidFill>
                <a:srgbClr val="FF0000"/>
              </a:solidFill>
            </a:endParaRPr>
          </a:p>
          <a:p>
            <a:endParaRPr lang="it-IT" sz="20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CRISI E CAMBIAMENTO ORGANIZZATIVO </a:t>
            </a:r>
            <a:br>
              <a:rPr lang="it-IT" sz="3200" b="1" dirty="0" smtClean="0"/>
            </a:br>
            <a:r>
              <a:rPr lang="it-IT" sz="3200" b="1" dirty="0" smtClean="0"/>
              <a:t>(i cambiamenti)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</a:rPr>
              <a:t>Esternalizzazioni</a:t>
            </a:r>
            <a:r>
              <a:rPr lang="it-IT" dirty="0" smtClean="0"/>
              <a:t> : farmacie, mense scolastiche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</a:rPr>
              <a:t>Dismissione servizi</a:t>
            </a:r>
            <a:r>
              <a:rPr lang="it-IT" dirty="0" smtClean="0"/>
              <a:t> : istituti professionali comunali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</a:rPr>
              <a:t>Focalizzazione su attività strategiche</a:t>
            </a:r>
            <a:r>
              <a:rPr lang="it-IT" dirty="0" smtClean="0"/>
              <a:t> : sicurezza, mobilità urbana, pianificazione urbanistica, manutenzioni, servizi per l’infanzia, servizi sociali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</a:rPr>
              <a:t>Valorizzazione funzioni dirigenziali di vertice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CRISI E CAMBIAMENTO ORGANIZZATIVO (le azioni)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Riduzione dei costi</a:t>
            </a: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Introduzione strumenti manageriali più sofisticati (programmazione/controllo – misurazione /valutazione performance)</a:t>
            </a: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Sviluppo di politiche per la “coproduzione di servizi” (pensare a cosa serve fare e con chi fare ciò che serve)</a:t>
            </a: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Ricompattare la organizzazione dell’ente in coerenza con la riduzione delle deleghe assessorili 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GESTIRE LA RISORSE UMANE IN TEMPO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CRISI</a:t>
            </a:r>
            <a:endParaRPr lang="it-IT" sz="3200" b="1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VINCOLI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m</a:t>
            </a:r>
            <a:r>
              <a:rPr lang="it-IT" dirty="0" smtClean="0"/>
              <a:t>ancanza di risorse</a:t>
            </a:r>
          </a:p>
          <a:p>
            <a:r>
              <a:rPr lang="it-IT" dirty="0"/>
              <a:t>t</a:t>
            </a:r>
            <a:r>
              <a:rPr lang="it-IT" dirty="0" smtClean="0"/>
              <a:t>etti alla spesa di personale</a:t>
            </a:r>
          </a:p>
          <a:p>
            <a:r>
              <a:rPr lang="it-IT" dirty="0"/>
              <a:t>b</a:t>
            </a:r>
            <a:r>
              <a:rPr lang="it-IT" dirty="0" smtClean="0"/>
              <a:t>locco assunzioni</a:t>
            </a:r>
          </a:p>
          <a:p>
            <a:r>
              <a:rPr lang="it-IT" dirty="0"/>
              <a:t>r</a:t>
            </a:r>
            <a:r>
              <a:rPr lang="it-IT" dirty="0" smtClean="0"/>
              <a:t>iduzioni stipendiali</a:t>
            </a:r>
          </a:p>
          <a:p>
            <a:r>
              <a:rPr lang="it-IT" dirty="0"/>
              <a:t>b</a:t>
            </a:r>
            <a:r>
              <a:rPr lang="it-IT" dirty="0" smtClean="0"/>
              <a:t>locco contrattazione</a:t>
            </a:r>
          </a:p>
          <a:p>
            <a:r>
              <a:rPr lang="it-IT" dirty="0" smtClean="0"/>
              <a:t>riduzione spese per formazione </a:t>
            </a:r>
          </a:p>
          <a:p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CONSEGUENZE ORGANIZZATIVE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r</a:t>
            </a:r>
            <a:r>
              <a:rPr lang="it-IT" dirty="0" smtClean="0"/>
              <a:t>ipensamento dei servizi</a:t>
            </a:r>
          </a:p>
          <a:p>
            <a:r>
              <a:rPr lang="it-IT" dirty="0"/>
              <a:t>d</a:t>
            </a:r>
            <a:r>
              <a:rPr lang="it-IT" dirty="0" smtClean="0"/>
              <a:t>imensionamento e riqualificazione del personale</a:t>
            </a:r>
          </a:p>
          <a:p>
            <a:r>
              <a:rPr lang="it-IT" dirty="0" smtClean="0"/>
              <a:t>affievolimento relazioni sindacali</a:t>
            </a:r>
          </a:p>
          <a:p>
            <a:r>
              <a:rPr lang="it-IT" dirty="0" smtClean="0"/>
              <a:t>criticità leva formativa   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GESTIRE LE RISORSE UMANE IN TEMPO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CRISI</a:t>
            </a:r>
            <a:endParaRPr lang="it-IT" sz="3200" b="1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dirty="0" smtClean="0"/>
              <a:t>Elasticità di gestione ed autonomia organizzativa sono fortemente diminuite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La amministrazione pubblica locale e centrale ha sempre meno risorse ed è più rigida dal punto di vista delle politiche che può adottare </a:t>
            </a:r>
            <a:endParaRPr lang="it-IT" dirty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u="sng" dirty="0" smtClean="0">
                <a:solidFill>
                  <a:srgbClr val="0070C0"/>
                </a:solidFill>
              </a:rPr>
              <a:t>I dipendenti pubblici sono meno pagati, meno numerosi, meno mobili, meno formati</a:t>
            </a:r>
            <a:endParaRPr lang="it-IT" u="sng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GESTIRE LE RISORSE UMANE IN TEMPO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CRISI</a:t>
            </a:r>
            <a:endParaRPr lang="it-IT" sz="32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ctr">
              <a:buNone/>
            </a:pPr>
            <a:r>
              <a:rPr lang="it-IT" sz="4400" dirty="0" smtClean="0">
                <a:solidFill>
                  <a:srgbClr val="C00000"/>
                </a:solidFill>
              </a:rPr>
              <a:t>In mezzo a mille problemi la migliore politica del personale è quella di cui nessuno parla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CRISI ED EFFICIENZA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3600" dirty="0" smtClean="0">
                <a:solidFill>
                  <a:srgbClr val="FF0000"/>
                </a:solidFill>
              </a:rPr>
              <a:t>L’ente è sicuramente più efficiente rispetto agli scorsi anni</a:t>
            </a:r>
          </a:p>
          <a:p>
            <a:endParaRPr lang="it-IT" sz="3600" dirty="0"/>
          </a:p>
          <a:p>
            <a:r>
              <a:rPr lang="it-IT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servizi sono diminuiti meno di quanto sono diminuiti i costi del personale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CRISI ED EFFICIENZA (</a:t>
            </a: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STRUMENTI</a:t>
            </a:r>
            <a:r>
              <a:rPr lang="it-IT" sz="3200" b="1" dirty="0" smtClean="0"/>
              <a:t> E </a:t>
            </a:r>
            <a:r>
              <a:rPr lang="it-IT" sz="3200" b="1" dirty="0" smtClean="0">
                <a:solidFill>
                  <a:srgbClr val="FF0000"/>
                </a:solidFill>
              </a:rPr>
              <a:t>DIFFICOLTA’</a:t>
            </a:r>
            <a:r>
              <a:rPr lang="it-IT" sz="3200" b="1" dirty="0" smtClean="0"/>
              <a:t>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Concentrazione dei servizi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Superamento della logica “cessazione/sostituzione”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Razionalizzazione del personale interno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Inserimenti “nei ruoli chiave”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rgbClr val="FF0000"/>
                </a:solidFill>
              </a:rPr>
              <a:t>Riorganizzazione mansioni, incremento flessibilità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rgbClr val="FF0000"/>
                </a:solidFill>
              </a:rPr>
              <a:t>Recupero “misurazione del lavoro”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rgbClr val="FF0000"/>
                </a:solidFill>
              </a:rPr>
              <a:t>Incremento flessibilità interna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CRISI E MOTIVAZIONE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</a:rPr>
              <a:t>Motivazione del personale in calo a causa della ostilità verso il lavoro e l’intervento pubblico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Consapevolezza di una situazione lavorativa comunque ancora protetta e privilegiata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“Polso motivazionale ed organizzativo interno” positivo (fiducia nella capacità di guida del vertice dirigenziale e politico)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CRISI E MOTIVAZIONE (Leve di intervento)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it-IT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Gestione del personale più accurata e selettiva (personalizzazione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sz="2800" smtClean="0">
                <a:solidFill>
                  <a:schemeClr val="accent1">
                    <a:lumMod val="75000"/>
                  </a:schemeClr>
                </a:solidFill>
              </a:rPr>
              <a:t>welfare aziendale,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recupero relazioni)</a:t>
            </a:r>
          </a:p>
          <a:p>
            <a:pPr marL="514350" indent="-514350">
              <a:buFont typeface="Wingdings" pitchFamily="2" charset="2"/>
              <a:buChar char="v"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Leva sul ruolo dei dipendenti quali portatori di valori pubblici e di interessi comuni</a:t>
            </a:r>
          </a:p>
          <a:p>
            <a:pPr marL="514350" indent="-514350">
              <a:buFont typeface="Wingdings" pitchFamily="2" charset="2"/>
              <a:buChar char="v"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Inserimento della formazione nei processi normali di lavoro</a:t>
            </a:r>
          </a:p>
          <a:p>
            <a:pPr marL="514350" indent="-514350">
              <a:buFont typeface="Wingdings" pitchFamily="2" charset="2"/>
              <a:buChar char="v"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 Azioni di recupero di efficienza, riduzione dei costi e conseguente incentivazione del personale</a:t>
            </a:r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CRISI E SINDACATO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Recupero degli spazi negoziali e di confronto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Ristrutturazione delle retribuzioni con attenzione alla “equità distributiva”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 Attraverso il “dividendo dell’efficienza” alleanza con il Sindacato nei percorsi di razionalizzazione dei costi e della organizzazione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F6CC-3535-42EB-A15F-1BA1428D46AF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463</Words>
  <Application>Microsoft Office PowerPoint</Application>
  <PresentationFormat>Presentazione su schermo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COMUNE DI VERONA</vt:lpstr>
      <vt:lpstr>GESTIRE LA RISORSE UMANE IN TEMPO DI CRISI</vt:lpstr>
      <vt:lpstr>GESTIRE LE RISORSE UMANE IN TEMPO DI CRISI</vt:lpstr>
      <vt:lpstr>GESTIRE LE RISORSE UMANE IN TEMPO DI CRISI</vt:lpstr>
      <vt:lpstr>CRISI ED EFFICIENZA</vt:lpstr>
      <vt:lpstr>CRISI ED EFFICIENZA (STRUMENTI E DIFFICOLTA’)</vt:lpstr>
      <vt:lpstr>CRISI E MOTIVAZIONE</vt:lpstr>
      <vt:lpstr>CRISI E MOTIVAZIONE (Leve di intervento)</vt:lpstr>
      <vt:lpstr>CRISI E SINDACATO</vt:lpstr>
      <vt:lpstr>CRISI E CAMBIAMENTO ORGANIZZATIVO  (i cambiamenti) </vt:lpstr>
      <vt:lpstr>CRISI E CAMBIAMENTO ORGANIZZATIVO (le azioni)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prova</dc:creator>
  <cp:lastModifiedBy>prova</cp:lastModifiedBy>
  <cp:revision>45</cp:revision>
  <dcterms:created xsi:type="dcterms:W3CDTF">2012-02-19T09:45:43Z</dcterms:created>
  <dcterms:modified xsi:type="dcterms:W3CDTF">2012-02-22T20:44:20Z</dcterms:modified>
</cp:coreProperties>
</file>